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74" r:id="rId7"/>
    <p:sldId id="257" r:id="rId8"/>
    <p:sldId id="264" r:id="rId9"/>
    <p:sldId id="259" r:id="rId10"/>
    <p:sldId id="272" r:id="rId11"/>
    <p:sldId id="262" r:id="rId12"/>
    <p:sldId id="273" r:id="rId13"/>
    <p:sldId id="263" r:id="rId14"/>
    <p:sldId id="271" r:id="rId15"/>
    <p:sldId id="266" r:id="rId16"/>
    <p:sldId id="267" r:id="rId17"/>
    <p:sldId id="268" r:id="rId18"/>
    <p:sldId id="270" r:id="rId19"/>
    <p:sldId id="269" r:id="rId20"/>
    <p:sldId id="25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F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660"/>
  </p:normalViewPr>
  <p:slideViewPr>
    <p:cSldViewPr>
      <p:cViewPr>
        <p:scale>
          <a:sx n="100" d="100"/>
          <a:sy n="100" d="100"/>
        </p:scale>
        <p:origin x="-81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15731" y="3442294"/>
            <a:ext cx="9144000" cy="1701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1590"/>
            <a:ext cx="7772400" cy="1102519"/>
          </a:xfrm>
          <a:noFill/>
        </p:spPr>
        <p:txBody>
          <a:bodyPr>
            <a:normAutofit/>
          </a:bodyPr>
          <a:lstStyle>
            <a:lvl1pPr>
              <a:defRPr sz="4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15097"/>
            <a:ext cx="6400800" cy="11271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br>
              <a:rPr lang="en-US" dirty="0" smtClean="0"/>
            </a:br>
            <a:r>
              <a:rPr lang="en-US" dirty="0" smtClean="0"/>
              <a:t> and or add presenter(s)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11560" y="-102546"/>
            <a:ext cx="8425030" cy="1045096"/>
            <a:chOff x="611560" y="-102546"/>
            <a:chExt cx="8425030" cy="104509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611560" y="127724"/>
              <a:ext cx="4104471" cy="646113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456061" algn="r" defTabSz="912119"/>
              <a:r>
                <a:rPr lang="en-GB" sz="1800" b="1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1800" b="1" baseline="0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1800" b="1" baseline="0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1800" b="1" baseline="0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1800" b="1" kern="1200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  <a:endParaRPr lang="en-GB" sz="1800" b="1" kern="1200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/>
                <a:cs typeface="+mn-cs"/>
              </a:endParaRP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69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217024" cy="857250"/>
          </a:xfrm>
          <a:solidFill>
            <a:srgbClr val="EEF8F8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4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7718" y="-20538"/>
            <a:ext cx="9217024" cy="5164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57150" y="-20638"/>
            <a:ext cx="9217025" cy="51641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Full size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6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68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251347"/>
          </a:xfrm>
          <a:solidFill>
            <a:srgbClr val="EEF8F8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79809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4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671218"/>
          </a:xfrm>
          <a:solidFill>
            <a:srgbClr val="EEF8F8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799680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650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3568" y="1275606"/>
            <a:ext cx="777686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683568" y="1491630"/>
            <a:ext cx="774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31640" y="2503957"/>
            <a:ext cx="640840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www.healthierfuture.org.uk</a:t>
            </a:r>
            <a:endParaRPr lang="en-GB" sz="3600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72" y="4026397"/>
            <a:ext cx="9180512" cy="11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52556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252520" cy="85725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843558"/>
            <a:ext cx="9217024" cy="360914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486"/>
            <a:ext cx="8229600" cy="426064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-20538"/>
            <a:ext cx="9180512" cy="5164038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2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14601"/>
            <a:ext cx="7772400" cy="1021556"/>
          </a:xfrm>
          <a:noFill/>
        </p:spPr>
        <p:txBody>
          <a:bodyPr anchor="t">
            <a:noAutofit/>
          </a:bodyPr>
          <a:lstStyle>
            <a:lvl1pPr algn="l">
              <a:defRPr sz="40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9460"/>
            <a:ext cx="7772400" cy="1125140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15731" y="3442294"/>
            <a:ext cx="9144000" cy="1701206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11560" y="-102546"/>
            <a:ext cx="8425030" cy="1045096"/>
            <a:chOff x="611560" y="-102546"/>
            <a:chExt cx="8425030" cy="104509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611560" y="127724"/>
              <a:ext cx="4104471" cy="646113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456061" algn="r" defTabSz="912119"/>
              <a:r>
                <a:rPr lang="en-GB" sz="1800" b="1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1800" b="1" baseline="0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1800" b="1" baseline="0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1800" b="1" baseline="0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1800" b="1" kern="1200" dirty="0" smtClean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  <a:endParaRPr lang="en-GB" sz="1800" b="1" kern="1200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/>
                <a:cs typeface="+mn-cs"/>
              </a:endParaRPr>
            </a:p>
          </p:txBody>
        </p:sp>
        <p:pic>
          <p:nvPicPr>
            <p:cNvPr id="11" name="Picture 10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75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1"/>
            <a:ext cx="4038600" cy="3277813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1"/>
            <a:ext cx="4038600" cy="3277813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7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 titl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537" y="-20538"/>
            <a:ext cx="10098563" cy="85725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5"/>
          <a:stretch/>
        </p:blipFill>
        <p:spPr bwMode="auto">
          <a:xfrm>
            <a:off x="-47550" y="-26754"/>
            <a:ext cx="9228062" cy="517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647E-74C7-423E-B286-17823751C959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9438-AA95-417E-94C8-89C124253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8" r:id="rId4"/>
    <p:sldLayoutId id="2147483659" r:id="rId5"/>
    <p:sldLayoutId id="2147483651" r:id="rId6"/>
    <p:sldLayoutId id="2147483652" r:id="rId7"/>
    <p:sldLayoutId id="2147483660" r:id="rId8"/>
    <p:sldLayoutId id="2147483664" r:id="rId9"/>
    <p:sldLayoutId id="2147483654" r:id="rId10"/>
    <p:sldLayoutId id="2147483663" r:id="rId11"/>
    <p:sldLayoutId id="2147483655" r:id="rId12"/>
    <p:sldLayoutId id="2147483657" r:id="rId13"/>
    <p:sldLayoutId id="2147483656" r:id="rId14"/>
    <p:sldLayoutId id="2147483661" r:id="rId15"/>
    <p:sldLayoutId id="214748366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lang="en-GB" sz="4400" kern="1200" baseline="0" dirty="0" smtClean="0">
          <a:solidFill>
            <a:srgbClr val="0080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quintclinic.com/videos/visual_development_stereopsis/amblyopia_lazy_ey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source=images&amp;cd=&amp;cad=rja&amp;uact=8&amp;ved=0ahUKEwjMu7TC-rjNAhUEKcAKHV2dBwgQjRwIBQ&amp;url=https://www.wwl.nhs.uk/Library/All_New_PI_Docs/Audio_Leaflets/Opthalmology/rop/orth018_rop_screening917v1.pdf&amp;bvm=bv.125221236,d.ZGg&amp;psig=AFQjCNER2aYP7PnF7Sl_StRcQ56gt8teEA&amp;ust=146659290927913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thoptics.org.uk/" TargetMode="External"/><Relationship Id="rId2" Type="http://schemas.openxmlformats.org/officeDocument/2006/relationships/hyperlink" Target="http://squintclini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rpool.ac.uk/study/undergraduate/courses/orthoptics-bsc-hons/overview/" TargetMode="External"/><Relationship Id="rId4" Type="http://schemas.openxmlformats.org/officeDocument/2006/relationships/hyperlink" Target="https://www.sheffield.ac.uk/undergraduate/courses/2021/orthoptics-bmedsc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quintclinic.com/videos/eye_clinic_tests/orthoptis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Mu7TC-rjNAhUEKcAKHV2dBwgQjRwIBQ&amp;url=https://www.wwl.nhs.uk/Library/All_New_PI_Docs/Audio_Leaflets/Opthalmology/rop/orth018_rop_screening917v1.pdf&amp;bvm=bv.125221236,d.ZGg&amp;psig=AFQjCNER2aYP7PnF7Sl_StRcQ56gt8teEA&amp;ust=146659290927913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quintclinic.com/videos/type_of_squin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AHP – Orthoptics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9377"/>
            <a:ext cx="6400800" cy="1127197"/>
          </a:xfrm>
        </p:spPr>
        <p:txBody>
          <a:bodyPr/>
          <a:lstStyle/>
          <a:p>
            <a:r>
              <a:rPr lang="en-GB" sz="2000" dirty="0" smtClean="0"/>
              <a:t>Mira Modhwadia – Specialist Orthoptist</a:t>
            </a:r>
          </a:p>
          <a:p>
            <a:r>
              <a:rPr lang="en-GB" sz="1600" dirty="0" smtClean="0"/>
              <a:t>Hertfordshire NHS Community Trust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151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Squint Clinic – Amblyopia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hlinkClick r:id="rId2"/>
            </a:endParaRPr>
          </a:p>
          <a:p>
            <a:endParaRPr lang="en-GB" sz="2400" dirty="0"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://squintclinic.com/videos/visual_development_stereopsis/amblyopia_lazy_eye</a:t>
            </a:r>
            <a:r>
              <a:rPr lang="en-GB" sz="2400" dirty="0" smtClean="0">
                <a:hlinkClick r:id="rId2"/>
              </a:rPr>
              <a:t>/</a:t>
            </a:r>
            <a:endParaRPr lang="en-GB" sz="2400" dirty="0" smtClean="0"/>
          </a:p>
          <a:p>
            <a:r>
              <a:rPr lang="en-GB" sz="2400" dirty="0" smtClean="0"/>
              <a:t>4 minute video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30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QUIZ!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7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a. What type of squint is this?</a:t>
            </a:r>
            <a:endParaRPr lang="en-GB" sz="3600" dirty="0"/>
          </a:p>
        </p:txBody>
      </p:sp>
      <p:pic>
        <p:nvPicPr>
          <p:cNvPr id="4" name="Content Placeholder 3" descr="https://encrypted-tbn0.gstatic.com/images?q=tbn:ANd9GcTERL76KmNwwQavSJL408O7rO8lSMgcOIn_oy1zSC4-uHkIbYclxQ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40" y="1779662"/>
            <a:ext cx="2912720" cy="185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1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b. What is this treatment for?</a:t>
            </a:r>
            <a:endParaRPr lang="en-GB" sz="3600" dirty="0"/>
          </a:p>
        </p:txBody>
      </p:sp>
      <p:pic>
        <p:nvPicPr>
          <p:cNvPr id="4" name="Content Placeholder 3" descr="See the source imag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9" t="10887" r="29109" b="40323"/>
          <a:stretch/>
        </p:blipFill>
        <p:spPr bwMode="auto">
          <a:xfrm>
            <a:off x="2987824" y="1779662"/>
            <a:ext cx="3031181" cy="2031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62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c. How many nerves send signals to the six eye muscles?</a:t>
            </a: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35646"/>
            <a:ext cx="3106779" cy="249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5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endParaRPr lang="en-GB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GB" sz="2400" dirty="0" smtClean="0"/>
              <a:t>Esotropia (convergent squint)</a:t>
            </a:r>
          </a:p>
          <a:p>
            <a:pPr marL="457200" indent="-457200">
              <a:buFont typeface="+mj-lt"/>
              <a:buAutoNum type="alphaLcPeriod"/>
            </a:pPr>
            <a:endParaRPr lang="en-GB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GB" sz="2400" dirty="0" smtClean="0"/>
              <a:t>Amblyopia </a:t>
            </a:r>
          </a:p>
          <a:p>
            <a:pPr marL="457200" indent="-457200">
              <a:buFont typeface="+mj-lt"/>
              <a:buAutoNum type="alphaLcPeriod"/>
            </a:pPr>
            <a:endParaRPr lang="en-GB" sz="2400" dirty="0" smtClean="0"/>
          </a:p>
          <a:p>
            <a:pPr marL="457200" indent="-457200">
              <a:buFont typeface="+mj-lt"/>
              <a:buAutoNum type="alphaLcPeriod"/>
            </a:pPr>
            <a:r>
              <a:rPr lang="en-GB" sz="2400" dirty="0" smtClean="0"/>
              <a:t>3 cranial nerves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033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 at…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hlinkClick r:id="rId2"/>
              </a:rPr>
              <a:t>http://squintclinic.com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3"/>
              </a:rPr>
              <a:t>https://www.orthoptics.org.uk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www.sheffield.ac.uk/undergraduate/courses/2021/orthoptics-bmedsci</a:t>
            </a:r>
            <a:endParaRPr lang="en-GB" sz="2400" dirty="0" smtClean="0"/>
          </a:p>
          <a:p>
            <a:r>
              <a:rPr lang="en-GB" sz="2400" dirty="0">
                <a:hlinkClick r:id="rId5"/>
              </a:rPr>
              <a:t>https://www.liverpool.ac.uk/study/undergraduate/courses/orthoptics-bsc-hons/overview</a:t>
            </a:r>
            <a:r>
              <a:rPr lang="en-GB" sz="2400" dirty="0" smtClean="0">
                <a:hlinkClick r:id="rId5"/>
              </a:rPr>
              <a:t>/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Worksheets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57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Orthoptics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 smtClean="0"/>
              <a:t>It is the study of eye disease and eye movement problems.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It is a 3 year degree course and is offered at universities: Sheffield, Liverpool and Glasgow.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It is primarily an NHS </a:t>
            </a:r>
            <a:r>
              <a:rPr lang="en-GB" sz="2400" dirty="0" smtClean="0"/>
              <a:t>profession.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Salary from £24,907 (band 5) to £38,890 (band 7) per annum. 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426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in the life of an Orthoptist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Community</a:t>
            </a:r>
          </a:p>
          <a:p>
            <a:pPr lvl="1"/>
            <a:r>
              <a:rPr lang="en-GB" sz="2000" dirty="0" smtClean="0"/>
              <a:t>seeing patients in community centre</a:t>
            </a:r>
          </a:p>
          <a:p>
            <a:pPr lvl="1"/>
            <a:r>
              <a:rPr lang="en-GB" sz="2000" dirty="0" smtClean="0"/>
              <a:t>school screening</a:t>
            </a:r>
          </a:p>
          <a:p>
            <a:r>
              <a:rPr lang="en-GB" sz="2200" dirty="0" smtClean="0"/>
              <a:t>Hospital</a:t>
            </a:r>
          </a:p>
          <a:p>
            <a:pPr lvl="1"/>
            <a:r>
              <a:rPr lang="en-GB" sz="2000" dirty="0" smtClean="0"/>
              <a:t>seeing patients in outpatients and wards (i.e. </a:t>
            </a:r>
            <a:r>
              <a:rPr lang="en-GB" sz="2000" dirty="0"/>
              <a:t>s</a:t>
            </a:r>
            <a:r>
              <a:rPr lang="en-GB" sz="2000" dirty="0" smtClean="0"/>
              <a:t>troke)</a:t>
            </a:r>
          </a:p>
          <a:p>
            <a:pPr lvl="1"/>
            <a:r>
              <a:rPr lang="en-GB" sz="2000" dirty="0" smtClean="0"/>
              <a:t>extended roles working with consultants</a:t>
            </a:r>
          </a:p>
          <a:p>
            <a:r>
              <a:rPr lang="en-GB" sz="2200" dirty="0" smtClean="0"/>
              <a:t>Research</a:t>
            </a:r>
          </a:p>
          <a:p>
            <a:r>
              <a:rPr lang="en-GB" sz="2200" dirty="0" smtClean="0"/>
              <a:t>Teaching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311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7" y="1200150"/>
            <a:ext cx="3851985" cy="3252788"/>
          </a:xfrm>
        </p:spPr>
      </p:pic>
    </p:spTree>
    <p:extLst>
      <p:ext uri="{BB962C8B-B14F-4D97-AF65-F5344CB8AC3E}">
        <p14:creationId xmlns:p14="http://schemas.microsoft.com/office/powerpoint/2010/main" val="24555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Virtual Clinic Room </a:t>
            </a:r>
            <a:r>
              <a:rPr lang="en-GB" dirty="0" smtClean="0"/>
              <a:t>Tour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smtClean="0"/>
              <a:t>Equipment</a:t>
            </a:r>
          </a:p>
          <a:p>
            <a:pPr lvl="1"/>
            <a:r>
              <a:rPr lang="en-GB" sz="2400" dirty="0" smtClean="0"/>
              <a:t>Snellen stick and occluder</a:t>
            </a:r>
          </a:p>
          <a:p>
            <a:pPr lvl="1"/>
            <a:r>
              <a:rPr lang="en-GB" sz="2400" dirty="0" smtClean="0"/>
              <a:t>Prism bar </a:t>
            </a:r>
          </a:p>
          <a:p>
            <a:pPr lvl="1"/>
            <a:r>
              <a:rPr lang="en-GB" sz="2400" dirty="0" smtClean="0"/>
              <a:t>Stereotests</a:t>
            </a:r>
            <a:endParaRPr lang="en-GB" sz="2400" dirty="0"/>
          </a:p>
          <a:p>
            <a:pPr lvl="1"/>
            <a:r>
              <a:rPr lang="en-GB" sz="2400" dirty="0" smtClean="0"/>
              <a:t>Auto refractor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90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Squint Clinic –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hlinkClick r:id="rId2"/>
            </a:endParaRPr>
          </a:p>
          <a:p>
            <a:endParaRPr lang="en-GB" sz="2400" dirty="0"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://squintclinic.com/videos/eye_clinic_tests/orthoptist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1 minute video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74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Squint</a:t>
            </a:r>
            <a:endParaRPr lang="en-GB" dirty="0"/>
          </a:p>
        </p:txBody>
      </p:sp>
      <p:pic>
        <p:nvPicPr>
          <p:cNvPr id="5" name="Content Placeholder 4" descr="See the source ima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48" y="1865588"/>
            <a:ext cx="2016224" cy="103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https://encrypted-tbn0.gstatic.com/images?q=tbn:ANd9GcTERL76KmNwwQavSJL408O7rO8lSMgcOIn_oy1zSC4-uHkIbYclxQ">
            <a:hlinkClick r:id="rId3" tgtFrame="&quot;_blank&quot;"/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58" y="1789244"/>
            <a:ext cx="2120632" cy="11299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19872" y="3009016"/>
            <a:ext cx="1813892" cy="354822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400" kern="1200" baseline="0">
                <a:solidFill>
                  <a:srgbClr val="0080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b="1" dirty="0" smtClean="0"/>
              <a:t>EXO</a:t>
            </a:r>
            <a:r>
              <a:rPr lang="en-GB" sz="1600" dirty="0" smtClean="0"/>
              <a:t>TROPIA</a:t>
            </a:r>
            <a:endParaRPr lang="en-GB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72200" y="3009016"/>
            <a:ext cx="1813892" cy="354822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400" kern="1200" baseline="0">
                <a:solidFill>
                  <a:srgbClr val="0080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b="1" dirty="0" smtClean="0"/>
              <a:t>ESO</a:t>
            </a:r>
            <a:r>
              <a:rPr lang="en-GB" sz="1600" dirty="0" smtClean="0"/>
              <a:t>TROPIA</a:t>
            </a:r>
            <a:endParaRPr lang="en-GB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7" t="50000" r="39993" b="38617"/>
          <a:stretch/>
        </p:blipFill>
        <p:spPr bwMode="auto">
          <a:xfrm>
            <a:off x="467545" y="1949252"/>
            <a:ext cx="2140229" cy="9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30713" y="3020054"/>
            <a:ext cx="1813892" cy="559808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4400" kern="1200" baseline="0">
                <a:solidFill>
                  <a:srgbClr val="0080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b="1" dirty="0" smtClean="0"/>
              <a:t>HYPER</a:t>
            </a:r>
            <a:r>
              <a:rPr lang="en-GB" sz="1600" dirty="0" smtClean="0"/>
              <a:t>TROPIA</a:t>
            </a:r>
          </a:p>
          <a:p>
            <a:r>
              <a:rPr lang="en-GB" sz="1600" dirty="0" smtClean="0"/>
              <a:t>/ </a:t>
            </a:r>
            <a:r>
              <a:rPr lang="en-GB" sz="1600" b="1" dirty="0" smtClean="0"/>
              <a:t>HYPO</a:t>
            </a:r>
            <a:r>
              <a:rPr lang="en-GB" sz="1600" dirty="0" smtClean="0"/>
              <a:t>TROPIA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281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Squint Clinic – Types of Squint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hlinkClick r:id="rId2"/>
            </a:endParaRPr>
          </a:p>
          <a:p>
            <a:endParaRPr lang="en-GB" sz="2400" dirty="0"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://squintclinic.com/videos/type_of_squint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1 minute video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56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Amblyopia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Amblyopia is when an eye with </a:t>
            </a:r>
            <a:r>
              <a:rPr lang="en-GB" sz="2000" b="1" dirty="0"/>
              <a:t>reduced sight </a:t>
            </a:r>
            <a:r>
              <a:rPr lang="en-GB" sz="2000" dirty="0"/>
              <a:t>is caused because the </a:t>
            </a:r>
            <a:r>
              <a:rPr lang="en-GB" sz="2000" b="1" dirty="0"/>
              <a:t>vision did not develop </a:t>
            </a:r>
            <a:r>
              <a:rPr lang="en-GB" sz="2000" dirty="0"/>
              <a:t>normally in the early years of life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A </a:t>
            </a:r>
            <a:r>
              <a:rPr lang="en-GB" sz="2000" dirty="0"/>
              <a:t>child’s visual system </a:t>
            </a:r>
            <a:r>
              <a:rPr lang="en-GB" sz="2000" dirty="0" smtClean="0"/>
              <a:t>develops </a:t>
            </a:r>
            <a:r>
              <a:rPr lang="en-GB" sz="2000" b="1" dirty="0" smtClean="0"/>
              <a:t>until approx. 8 </a:t>
            </a:r>
            <a:r>
              <a:rPr lang="en-GB" sz="2000" b="1" dirty="0"/>
              <a:t>years old. </a:t>
            </a:r>
          </a:p>
          <a:p>
            <a:endParaRPr lang="en-GB" sz="2000" dirty="0" smtClean="0"/>
          </a:p>
          <a:p>
            <a:r>
              <a:rPr lang="en-GB" sz="2000" dirty="0"/>
              <a:t>A difference in glasses prescription in either eye or a squint are the </a:t>
            </a:r>
            <a:r>
              <a:rPr lang="en-GB" sz="2000" b="1" dirty="0"/>
              <a:t>main causes of amblyopia. </a:t>
            </a:r>
            <a:endParaRPr lang="en-GB" sz="2000" b="1" dirty="0" smtClean="0"/>
          </a:p>
          <a:p>
            <a:endParaRPr lang="en-GB" sz="2000" dirty="0"/>
          </a:p>
          <a:p>
            <a:r>
              <a:rPr lang="en-GB" sz="2000" dirty="0" smtClean="0"/>
              <a:t>Treatment includes </a:t>
            </a:r>
            <a:r>
              <a:rPr lang="en-GB" sz="2000" b="1" dirty="0" smtClean="0"/>
              <a:t>glasses</a:t>
            </a:r>
            <a:r>
              <a:rPr lang="en-GB" sz="2000" dirty="0" smtClean="0"/>
              <a:t> full time and </a:t>
            </a:r>
            <a:r>
              <a:rPr lang="en-GB" sz="2000" b="1" dirty="0" smtClean="0"/>
              <a:t>patching</a:t>
            </a:r>
            <a:r>
              <a:rPr lang="en-GB" sz="2000" dirty="0" smtClean="0"/>
              <a:t> treatment.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47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AC91F79AD9A428B4FF68C692CFC2E" ma:contentTypeVersion="2" ma:contentTypeDescription="Create a new document." ma:contentTypeScope="" ma:versionID="0067c31902bb1e1199fb65c9a511c5ae">
  <xsd:schema xmlns:xsd="http://www.w3.org/2001/XMLSchema" xmlns:xs="http://www.w3.org/2001/XMLSchema" xmlns:p="http://schemas.microsoft.com/office/2006/metadata/properties" xmlns:ns2="8c64adfd-2595-46db-a639-aa1606d4250e" targetNamespace="http://schemas.microsoft.com/office/2006/metadata/properties" ma:root="true" ma:fieldsID="c7b2aae2e087787b155f454d3113d565" ns2:_="">
    <xsd:import namespace="8c64adfd-2595-46db-a639-aa1606d42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4adfd-2595-46db-a639-aa1606d42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D96FFA-80BB-4D38-BD5D-358E55FD981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c64adfd-2595-46db-a639-aa1606d4250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7C8F2A-C533-4DEC-8E40-D6194B6A6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4adfd-2595-46db-a639-aa1606d42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0665D9-FA3D-4657-8742-9E35595D30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291</Words>
  <Application>Microsoft Office PowerPoint</Application>
  <PresentationFormat>On-screen Show (16:9)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AHP – Orthoptics</vt:lpstr>
      <vt:lpstr>About Orthoptics</vt:lpstr>
      <vt:lpstr>Day in the life of an Orthoptist</vt:lpstr>
      <vt:lpstr>About Me</vt:lpstr>
      <vt:lpstr>Virtual Clinic Room Tour</vt:lpstr>
      <vt:lpstr>Squint Clinic – Assessment</vt:lpstr>
      <vt:lpstr>Types of Squint</vt:lpstr>
      <vt:lpstr>Squint Clinic – Types of Squint</vt:lpstr>
      <vt:lpstr>Amblyopia</vt:lpstr>
      <vt:lpstr>Squint Clinic – Amblyopia</vt:lpstr>
      <vt:lpstr>QUICK QUIZ!</vt:lpstr>
      <vt:lpstr>a. What type of squint is this?</vt:lpstr>
      <vt:lpstr>b. What is this treatment for?</vt:lpstr>
      <vt:lpstr>c. How many nerves send signals to the six eye muscles?</vt:lpstr>
      <vt:lpstr>Quiz Answers</vt:lpstr>
      <vt:lpstr>More information at…</vt:lpstr>
      <vt:lpstr>PowerPoint Presentation</vt:lpstr>
    </vt:vector>
  </TitlesOfParts>
  <Company>NHS HBLICT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Maddock</dc:creator>
  <cp:lastModifiedBy>Mira Modhwadia (RY4) Herts Community NHS Trust</cp:lastModifiedBy>
  <cp:revision>63</cp:revision>
  <dcterms:created xsi:type="dcterms:W3CDTF">2020-06-15T09:58:00Z</dcterms:created>
  <dcterms:modified xsi:type="dcterms:W3CDTF">2020-11-24T13:08:58Z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0x0101008BAAC91F79AD9A428B4FF68C692CFC2E</vt:lpwstr>
  </property>
</Properties>
</file>